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311" r:id="rId3"/>
    <p:sldId id="326" r:id="rId4"/>
    <p:sldId id="324" r:id="rId5"/>
    <p:sldId id="327" r:id="rId6"/>
    <p:sldId id="323" r:id="rId7"/>
    <p:sldId id="329" r:id="rId8"/>
    <p:sldId id="331" r:id="rId9"/>
    <p:sldId id="330" r:id="rId10"/>
    <p:sldId id="332" r:id="rId11"/>
    <p:sldId id="325" r:id="rId12"/>
    <p:sldId id="333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59F559D-8380-44EC-BFDB-10578763C119}">
          <p14:sldIdLst>
            <p14:sldId id="256"/>
            <p14:sldId id="311"/>
            <p14:sldId id="326"/>
            <p14:sldId id="324"/>
            <p14:sldId id="327"/>
            <p14:sldId id="323"/>
            <p14:sldId id="329"/>
            <p14:sldId id="331"/>
            <p14:sldId id="330"/>
            <p14:sldId id="332"/>
            <p14:sldId id="325"/>
            <p14:sldId id="3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Alex" initials="AA" lastIdx="6" clrIdx="0">
    <p:extLst>
      <p:ext uri="{19B8F6BF-5375-455C-9EA6-DF929625EA0E}">
        <p15:presenceInfo xmlns:p15="http://schemas.microsoft.com/office/powerpoint/2012/main" userId="27a7626142f02d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A2"/>
    <a:srgbClr val="B3C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586"/>
  </p:normalViewPr>
  <p:slideViewPr>
    <p:cSldViewPr snapToGrid="0" snapToObjects="1" showGuides="1">
      <p:cViewPr varScale="1">
        <p:scale>
          <a:sx n="120" d="100"/>
          <a:sy n="120" d="100"/>
        </p:scale>
        <p:origin x="1949" y="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3D50D-AC17-6D4A-9805-026AA94D61EA}" type="datetimeFigureOut">
              <a:rPr lang="ru-RU" smtClean="0"/>
              <a:t>26.01.2021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78F2A-6110-BE48-872F-AC9DAAD98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457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78F2A-6110-BE48-872F-AC9DAAD98FC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0207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46EBB-90E8-7948-B6C6-C4CE65F9C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26BA50-A608-BB42-9044-B79C3EDD6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3ECC53-9499-0349-AF44-BAB6468F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26.01.2021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90D868-72F9-1642-A329-17793DCAD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22D1A2-47AA-5144-AABF-00A388B20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414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56F0F7-F668-8D41-A2BA-E14D7B78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C3F7E9-4650-4C42-BBB8-465CB26FA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D9F5BC-5D56-A149-BD97-B860F953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26.01.2021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8ABD17-9E3A-3F4F-B1D1-6E9279EF5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3DB842-3AA3-0546-8F37-BB7ECEDCE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5750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0548DA5-171B-CA47-A5BC-7A46F9A347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4C933A5-FB43-1941-923D-3C1FA00F8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B746F5-C58C-4D4A-B6FC-9EFC600E5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26.01.2021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89C61F-D4C8-1842-85A6-7DE01072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FF384-C9AA-CB42-850E-246D02F9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7EACAA-A4DF-9841-B694-02CB5951E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DA05B8-51E1-5140-A40C-4D6A0470B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F20A17-B88A-FD49-A46C-6120B290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26.01.2021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CB201B-C62F-C347-B2CA-12402EB6A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DF8C46-4974-6048-9FD8-F93253D6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81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AE260-5B15-5B4D-976A-4C9607CAC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3DDF94-A3CB-DC47-B4AB-9746896B9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B12094-0E93-9C4D-9AA8-6207CCD40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26.01.2021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E26C13-9B9F-0844-B11A-7387E351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82B5F3-66DF-5741-A0A7-DBE04CD9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9260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6DC4D-266D-0447-9266-E86DE2EF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0B21CC-FF70-8B4E-A6FD-FF404FB831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E98834-5815-F84E-BB81-70E8B108B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CE44B9-624D-1649-8C01-FF2B57203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26.01.2021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8F608D-5E31-F346-844B-4060F5D89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80970F-A150-324E-A208-95EC8107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96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79FF9B-EEF0-774E-BD46-E9680066F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A76C43-5CD7-6249-866F-E28B17701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78A938-7935-6447-BD65-64010627F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3165033-1861-ED4C-B01B-0BBB44A850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DF68B6-E08F-3A48-804B-651A66F412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F3FEEAD-6C50-4643-AF03-81824FB3B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26.01.2021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53C5BE6-9DDE-FA4F-97CE-01323E52D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595E52A-8C46-6E48-945F-5193B744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058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A3F26-9D2D-0440-9090-965FC4C0F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DD83060-0AE6-2543-9BC0-6F2654996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26.01.2021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A5187B4-1609-1F41-8F28-F5A376D45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A7EF618-2878-634B-92D7-14828BE62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14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A1B1EC-E0D4-9A4E-92A1-67CD19815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26.01.2021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9D3BA6C-B6F6-A14F-8568-362D4A0A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CCA1BC-671D-2D4A-BA86-8CAD3793D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20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C2416-D784-7D4E-A934-9D9A04B2D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798085-6F13-DD4E-BDDC-3A3BA5A05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D23F55-89D0-6242-BD05-26388F31B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08270C4-19C8-C941-ABD9-8E8D8E55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26.01.2021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479200-D038-4944-A955-B302291D3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1035E9-CFEB-5245-B91C-D88E6E07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974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41000-E191-A341-8785-A8E09F96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7D27FD-E5D5-8244-8D96-960042683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F71AFD-B354-1347-BF7C-BD365CD41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BC5D30-61E6-064D-81D6-183897544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26.01.2021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6C8BE2-FF0F-4549-B992-982BEEA40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C15996-9530-254B-A53E-63F66DC58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2834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73353-C36E-F443-BC76-59091363D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AE8FCF4-AC66-A14E-BD05-EF9A5DF8A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F822F5-AFC2-9246-96F6-AA979E873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86184-20BF-DF4A-ADAD-1235EE472773}" type="datetimeFigureOut">
              <a:rPr lang="ru-RU" smtClean="0"/>
              <a:t>26.01.2021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08A16B-13D9-FD47-8E35-B1780598E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2D93EF-8DC0-9F49-955C-12B94D197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64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DE93D-8520-3948-BE9B-67121F2F90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25613"/>
            <a:ext cx="9144000" cy="2387600"/>
          </a:xfrm>
        </p:spPr>
        <p:txBody>
          <a:bodyPr/>
          <a:lstStyle/>
          <a:p>
            <a:r>
              <a:rPr lang="ru-RU" dirty="0" smtClean="0"/>
              <a:t>Инкапсуляция</a:t>
            </a:r>
            <a:br>
              <a:rPr lang="ru-RU" dirty="0" smtClean="0"/>
            </a:br>
            <a:r>
              <a:rPr lang="ru-RU" dirty="0" smtClean="0"/>
              <a:t>(методы, сокрытие)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582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там у них? </a:t>
            </a:r>
            <a:r>
              <a:rPr lang="en-US" dirty="0" smtClean="0"/>
              <a:t>C++, Java, C#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5429249"/>
            <a:ext cx="10515600" cy="862013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прямой доступ к полям вне класса</a:t>
            </a:r>
            <a:r>
              <a:rPr lang="en-US" dirty="0" smtClean="0"/>
              <a:t>/</a:t>
            </a:r>
            <a:r>
              <a:rPr lang="ru-RU" dirty="0" smtClean="0"/>
              <a:t>программы</a:t>
            </a:r>
            <a:r>
              <a:rPr lang="en-US" dirty="0" smtClean="0"/>
              <a:t>/</a:t>
            </a:r>
            <a:r>
              <a:rPr lang="ru-RU" dirty="0" smtClean="0"/>
              <a:t>наследников может быть запрещён</a:t>
            </a:r>
            <a:endParaRPr lang="ru-RU" dirty="0"/>
          </a:p>
        </p:txBody>
      </p:sp>
      <p:pic>
        <p:nvPicPr>
          <p:cNvPr id="4098" name="Picture 2" descr="Programmer who declared Vadra as a public member in C++ class forced to  make it private | The UnReal Ti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4" y="1583532"/>
            <a:ext cx="8792535" cy="361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48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там у них? </a:t>
            </a:r>
            <a:r>
              <a:rPr lang="en-US" dirty="0" smtClean="0"/>
              <a:t>C++, Java, C#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52562"/>
            <a:ext cx="5181600" cy="10953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1478757"/>
            <a:ext cx="7629525" cy="33051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4926805"/>
            <a:ext cx="5067300" cy="93345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53150" y="3562351"/>
            <a:ext cx="6356350" cy="2576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Какой смысл? Выглядит по-идиотски!</a:t>
            </a:r>
          </a:p>
          <a:p>
            <a:pPr marL="0" indent="0">
              <a:buNone/>
            </a:pPr>
            <a:r>
              <a:rPr lang="ru-RU" dirty="0" smtClean="0"/>
              <a:t>Так и есть.</a:t>
            </a:r>
          </a:p>
          <a:p>
            <a:pPr marL="0" indent="0">
              <a:buNone/>
            </a:pPr>
            <a:r>
              <a:rPr lang="ru-RU" dirty="0" smtClean="0"/>
              <a:t>Однако эта </a:t>
            </a:r>
            <a:r>
              <a:rPr lang="en-US" i="1" dirty="0" smtClean="0"/>
              <a:t>get-set</a:t>
            </a:r>
            <a:r>
              <a:rPr lang="en-US" dirty="0" smtClean="0"/>
              <a:t> </a:t>
            </a:r>
            <a:r>
              <a:rPr lang="ru-RU" dirty="0" smtClean="0"/>
              <a:t>прослойка позволит как угодно модифицировать доступ к данным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461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Когда нужно?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74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Три кита воспитания – Семья и дети – Домашни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1043675"/>
            <a:ext cx="6781800" cy="504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8600" y="330199"/>
            <a:ext cx="1574800" cy="1325563"/>
          </a:xfrm>
        </p:spPr>
        <p:txBody>
          <a:bodyPr/>
          <a:lstStyle/>
          <a:p>
            <a:pPr algn="ctr"/>
            <a:r>
              <a:rPr lang="ru-RU" dirty="0" smtClean="0"/>
              <a:t>ООП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7143" y="5537200"/>
            <a:ext cx="2501900" cy="930275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инкапсуляция</a:t>
            </a:r>
            <a:endParaRPr lang="ru-RU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5005243" y="5556248"/>
            <a:ext cx="2501900" cy="930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 smtClean="0"/>
              <a:t>полиморфизм</a:t>
            </a:r>
            <a:endParaRPr lang="ru-RU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7621732" y="5556248"/>
            <a:ext cx="2501900" cy="930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 smtClean="0"/>
              <a:t>наследование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427143" y="5370962"/>
            <a:ext cx="2501900" cy="80758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0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Инкапсуляция – это про капсулы?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695" y="1885949"/>
            <a:ext cx="3051005" cy="4264200"/>
          </a:xfrm>
          <a:prstGeom prst="rect">
            <a:avLst/>
          </a:prstGeom>
        </p:spPr>
      </p:pic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6223721" y="1820862"/>
            <a:ext cx="5764358" cy="9302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err="1" smtClean="0"/>
              <a:t>иван</a:t>
            </a:r>
            <a:r>
              <a:rPr lang="ru-RU" dirty="0" smtClean="0"/>
              <a:t> = Человек()</a:t>
            </a:r>
          </a:p>
          <a:p>
            <a:pPr marL="0" indent="0">
              <a:buNone/>
            </a:pPr>
            <a:r>
              <a:rPr lang="ru-RU" dirty="0" err="1" smtClean="0"/>
              <a:t>иван.живот</a:t>
            </a:r>
            <a:r>
              <a:rPr lang="ru-RU" dirty="0" smtClean="0"/>
              <a:t> = </a:t>
            </a:r>
            <a:r>
              <a:rPr lang="ru-RU" dirty="0" err="1" smtClean="0"/>
              <a:t>всё_хорошо</a:t>
            </a:r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6223721" y="3300411"/>
            <a:ext cx="5764358" cy="566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необходимо действие</a:t>
            </a:r>
            <a:endParaRPr lang="ru-RU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6223721" y="4348162"/>
            <a:ext cx="5764358" cy="2211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 smtClean="0"/>
              <a:t>иван.принять_ношпу</a:t>
            </a:r>
            <a:r>
              <a:rPr lang="ru-RU" dirty="0" smtClean="0"/>
              <a:t>()</a:t>
            </a:r>
          </a:p>
          <a:p>
            <a:pPr marL="0" indent="0">
              <a:buNone/>
            </a:pPr>
            <a:r>
              <a:rPr lang="en-US" dirty="0" smtClean="0"/>
              <a:t>print(</a:t>
            </a:r>
            <a:r>
              <a:rPr lang="ru-RU" dirty="0" err="1" smtClean="0"/>
              <a:t>иван.живот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&gt;&gt;</a:t>
            </a:r>
            <a:r>
              <a:rPr lang="ru-RU" dirty="0" smtClean="0"/>
              <a:t> </a:t>
            </a:r>
            <a:r>
              <a:rPr lang="ru-RU" dirty="0" err="1" smtClean="0"/>
              <a:t>всё_хорошо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176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79900" y="752475"/>
            <a:ext cx="3295650" cy="1592264"/>
          </a:xfrm>
        </p:spPr>
        <p:txBody>
          <a:bodyPr>
            <a:normAutofit/>
          </a:bodyPr>
          <a:lstStyle/>
          <a:p>
            <a:pPr algn="ctr"/>
            <a:r>
              <a:rPr lang="ru-RU" sz="6600" b="1" dirty="0" smtClean="0"/>
              <a:t>Объекты</a:t>
            </a:r>
            <a:endParaRPr lang="ru-RU" sz="6600" b="1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339850" y="4011612"/>
            <a:ext cx="3295650" cy="1592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600" b="1" dirty="0" smtClean="0"/>
              <a:t>Данные</a:t>
            </a:r>
            <a:endParaRPr lang="ru-RU" sz="6600" b="1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7493000" y="4144962"/>
            <a:ext cx="3295650" cy="1592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600" b="1" dirty="0" smtClean="0"/>
              <a:t>Методы</a:t>
            </a:r>
            <a:endParaRPr lang="ru-RU" sz="6600" b="1" dirty="0"/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3213821" y="2751137"/>
            <a:ext cx="5764358" cy="930275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Инкапсуляция – предотвращение прямого доступа к данным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14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Инкапсуляция – это про капсулы?</a:t>
            </a:r>
            <a:endParaRPr lang="ru-RU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9163050" y="306384"/>
            <a:ext cx="1358900" cy="140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Да!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431" y="1706561"/>
            <a:ext cx="6733138" cy="360203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431" y="1690688"/>
            <a:ext cx="6762809" cy="3617911"/>
          </a:xfrm>
          <a:prstGeom prst="rect">
            <a:avLst/>
          </a:prstGeom>
        </p:spPr>
      </p:pic>
      <p:sp>
        <p:nvSpPr>
          <p:cNvPr id="11" name="Объект 2"/>
          <p:cNvSpPr>
            <a:spLocks noGrp="1"/>
          </p:cNvSpPr>
          <p:nvPr>
            <p:ph idx="1"/>
          </p:nvPr>
        </p:nvSpPr>
        <p:spPr>
          <a:xfrm>
            <a:off x="2729431" y="3211511"/>
            <a:ext cx="2147742" cy="566740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НОШПА</a:t>
            </a:r>
            <a:endParaRPr lang="ru-RU" dirty="0"/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6951808" y="3816351"/>
            <a:ext cx="2147742" cy="566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 err="1"/>
              <a:t>дротаверина</a:t>
            </a:r>
            <a:r>
              <a:rPr lang="ru-RU" dirty="0"/>
              <a:t> гидрохлорид</a:t>
            </a:r>
          </a:p>
        </p:txBody>
      </p:sp>
      <p:sp>
        <p:nvSpPr>
          <p:cNvPr id="13" name="Объект 2"/>
          <p:cNvSpPr txBox="1">
            <a:spLocks/>
          </p:cNvSpPr>
          <p:nvPr/>
        </p:nvSpPr>
        <p:spPr>
          <a:xfrm>
            <a:off x="6965318" y="2707481"/>
            <a:ext cx="2147742" cy="566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 smtClean="0"/>
              <a:t>принять </a:t>
            </a:r>
            <a:br>
              <a:rPr lang="ru-RU" dirty="0" smtClean="0"/>
            </a:br>
            <a:r>
              <a:rPr lang="ru-RU" dirty="0" smtClean="0"/>
              <a:t>капсулу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963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/>
      <p:bldP spid="1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46475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1. Сокрытие </a:t>
            </a:r>
            <a:r>
              <a:rPr lang="ru-RU" dirty="0" smtClean="0"/>
              <a:t>данных - </a:t>
            </a:r>
            <a:r>
              <a:rPr lang="en-US" dirty="0" smtClean="0"/>
              <a:t>public/private … </a:t>
            </a:r>
            <a:r>
              <a:rPr lang="ru-RU" dirty="0" smtClean="0"/>
              <a:t>поля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2. Создание </a:t>
            </a:r>
            <a:r>
              <a:rPr lang="ru-RU" dirty="0" smtClean="0"/>
              <a:t>свойств – специальных методов, используемых для получения</a:t>
            </a:r>
            <a:r>
              <a:rPr lang="en-US" dirty="0" smtClean="0"/>
              <a:t>/</a:t>
            </a:r>
            <a:r>
              <a:rPr lang="ru-RU" dirty="0" smtClean="0"/>
              <a:t>изменения (</a:t>
            </a:r>
            <a:r>
              <a:rPr lang="en-US" dirty="0" smtClean="0"/>
              <a:t>get/set) </a:t>
            </a:r>
            <a:r>
              <a:rPr lang="ru-RU" dirty="0" smtClean="0"/>
              <a:t>полей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Доступ к данным контролируется некоторой логикой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21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Зачем?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814050" cy="2517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Пользователь библиотеки должен </a:t>
            </a:r>
            <a:r>
              <a:rPr lang="ru-RU" b="1" dirty="0" smtClean="0"/>
              <a:t>пользоваться интерфейсом</a:t>
            </a:r>
            <a:r>
              <a:rPr lang="ru-RU" dirty="0" smtClean="0"/>
              <a:t>, </a:t>
            </a:r>
            <a:br>
              <a:rPr lang="ru-RU" dirty="0" smtClean="0"/>
            </a:br>
            <a:r>
              <a:rPr lang="ru-RU" dirty="0" smtClean="0"/>
              <a:t>а не данными напрямую.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В том числе чтобы не вмешиваться в логику работы библиотеки и структур данных.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4021620"/>
            <a:ext cx="4140200" cy="232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0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Зачем?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814050" cy="2111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Имеет смысл нажимать на педаль газа, вместо того, чтобы самостоятельно впрыскивать бензин в двигатель </a:t>
            </a:r>
            <a:r>
              <a:rPr lang="ru-RU" dirty="0" err="1" smtClean="0"/>
              <a:t>вн</a:t>
            </a:r>
            <a:r>
              <a:rPr lang="ru-RU" dirty="0" smtClean="0"/>
              <a:t>. Сгорания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Тут инкапсуляция начинает подходить к понятию </a:t>
            </a:r>
            <a:r>
              <a:rPr lang="ru-RU" dirty="0" err="1" smtClean="0"/>
              <a:t>абстракии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67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Интерфейсы отличают нас от шимпанзе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52500" y="4629150"/>
            <a:ext cx="10814050" cy="1809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Вместо </a:t>
            </a:r>
            <a:r>
              <a:rPr lang="en-US" dirty="0" smtClean="0"/>
              <a:t>“</a:t>
            </a:r>
            <a:r>
              <a:rPr lang="ru-RU" dirty="0" smtClean="0"/>
              <a:t>вода=</a:t>
            </a:r>
            <a:r>
              <a:rPr lang="ru-RU" dirty="0" err="1" smtClean="0"/>
              <a:t>эксперимент.ближайшая_вода</a:t>
            </a:r>
            <a:r>
              <a:rPr lang="ru-RU" dirty="0" smtClean="0"/>
              <a:t>()</a:t>
            </a:r>
            <a:r>
              <a:rPr lang="en-US" dirty="0" smtClean="0"/>
              <a:t>” (</a:t>
            </a:r>
            <a:r>
              <a:rPr lang="ru-RU" dirty="0" smtClean="0"/>
              <a:t>метод, интерфейс)</a:t>
            </a:r>
          </a:p>
          <a:p>
            <a:pPr marL="0" indent="0">
              <a:buNone/>
            </a:pPr>
            <a:r>
              <a:rPr lang="ru-RU" dirty="0" smtClean="0"/>
              <a:t>Рафаэль продолжает использовать </a:t>
            </a:r>
            <a:r>
              <a:rPr lang="en-US" dirty="0" smtClean="0"/>
              <a:t>“</a:t>
            </a:r>
            <a:r>
              <a:rPr lang="ru-RU" dirty="0" smtClean="0"/>
              <a:t>вода </a:t>
            </a:r>
            <a:r>
              <a:rPr lang="ru-RU" dirty="0"/>
              <a:t>= </a:t>
            </a:r>
            <a:r>
              <a:rPr lang="ru-RU" dirty="0" err="1" smtClean="0"/>
              <a:t>эксперимент.вода_кран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6146" name="Picture 2" descr="Рафаэль наливает воду в кружку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4" y="2193924"/>
            <a:ext cx="3331181" cy="189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Опыт на плотах. Возвращение Рафаэля с кружкой к аппарату с огнем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332" y="2190871"/>
            <a:ext cx="2925887" cy="190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3919677" y="1658203"/>
            <a:ext cx="2527300" cy="771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Рафаэль, 1948 г.</a:t>
            </a:r>
            <a:endParaRPr lang="ru-RU" dirty="0"/>
          </a:p>
        </p:txBody>
      </p:sp>
      <p:sp>
        <p:nvSpPr>
          <p:cNvPr id="5" name="Стрелка вниз 4"/>
          <p:cNvSpPr/>
          <p:nvPr/>
        </p:nvSpPr>
        <p:spPr>
          <a:xfrm rot="1609547">
            <a:off x="4239229" y="2114733"/>
            <a:ext cx="400050" cy="654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303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5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206</Words>
  <Application>Microsoft Office PowerPoint</Application>
  <PresentationFormat>Широкоэкранный</PresentationFormat>
  <Paragraphs>48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Инкапсуляция (методы, сокрытие)</vt:lpstr>
      <vt:lpstr>ООП</vt:lpstr>
      <vt:lpstr>Инкапсуляция – это про капсулы?</vt:lpstr>
      <vt:lpstr>Объекты</vt:lpstr>
      <vt:lpstr>Инкапсуляция – это про капсулы?</vt:lpstr>
      <vt:lpstr>Как?</vt:lpstr>
      <vt:lpstr>Зачем?</vt:lpstr>
      <vt:lpstr>Зачем?</vt:lpstr>
      <vt:lpstr>Интерфейсы отличают нас от шимпанзе</vt:lpstr>
      <vt:lpstr>Как там у них? C++, Java, C#</vt:lpstr>
      <vt:lpstr>Как там у них? C++, Java, C#</vt:lpstr>
      <vt:lpstr>Когда нужно?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Регулярные выражения</dc:title>
  <dc:creator>Alex Alex</dc:creator>
  <cp:lastModifiedBy>Alex Alex</cp:lastModifiedBy>
  <cp:revision>120</cp:revision>
  <dcterms:created xsi:type="dcterms:W3CDTF">2020-11-08T20:25:00Z</dcterms:created>
  <dcterms:modified xsi:type="dcterms:W3CDTF">2021-01-26T09:47:11Z</dcterms:modified>
</cp:coreProperties>
</file>